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B53CF-88A5-5246-8624-61B9D20FB90C}" v="8" dt="2023-08-31T11:47:01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uperthush-my.sharepoint.com/personal/sarahm_hush-uk_com/Documents/Desktop/Personal%20%20PC/SID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uperthush-my.sharepoint.com/personal/sarahm_hush-uk_com/Documents/Desktop/Personal%20%20PC/SID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uperthush-my.sharepoint.com/personal/sarahm_hush-uk_com/Documents/Desktop/Personal%20%20PC/SID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uperthush-my.sharepoint.com/personal/sarahm_hush-uk_com/Documents/Desktop/Personal%20%20PC/SID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Average Speed</a:t>
            </a:r>
          </a:p>
        </c:rich>
      </c:tx>
      <c:layout>
        <c:manualLayout>
          <c:xMode val="edge"/>
          <c:yMode val="edge"/>
          <c:x val="0.3789374453193351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Analysis!$B$19</c:f>
              <c:strCache>
                <c:ptCount val="1"/>
                <c:pt idx="0">
                  <c:v>Ingoing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Analysis!$A$20:$A$34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Analysis!$B$20:$B$34</c:f>
              <c:numCache>
                <c:formatCode>_(* #,##0.00_);_(* \(#,##0.00\);_(* "-"??_);_(@_)</c:formatCode>
                <c:ptCount val="15"/>
                <c:pt idx="0">
                  <c:v>27.84</c:v>
                </c:pt>
                <c:pt idx="1">
                  <c:v>32.5</c:v>
                </c:pt>
                <c:pt idx="2">
                  <c:v>33.51</c:v>
                </c:pt>
                <c:pt idx="3">
                  <c:v>32.81</c:v>
                </c:pt>
                <c:pt idx="4">
                  <c:v>32</c:v>
                </c:pt>
                <c:pt idx="5">
                  <c:v>22.72</c:v>
                </c:pt>
                <c:pt idx="6">
                  <c:v>26.44</c:v>
                </c:pt>
                <c:pt idx="7">
                  <c:v>27.3</c:v>
                </c:pt>
                <c:pt idx="8">
                  <c:v>23.96</c:v>
                </c:pt>
                <c:pt idx="9">
                  <c:v>23.7</c:v>
                </c:pt>
                <c:pt idx="10">
                  <c:v>34.200000000000003</c:v>
                </c:pt>
                <c:pt idx="11">
                  <c:v>30.64</c:v>
                </c:pt>
                <c:pt idx="12">
                  <c:v>29.54</c:v>
                </c:pt>
                <c:pt idx="13">
                  <c:v>33.200000000000003</c:v>
                </c:pt>
                <c:pt idx="14">
                  <c:v>23.75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B-E442-B2ED-B91FA6C97D19}"/>
            </c:ext>
          </c:extLst>
        </c:ser>
        <c:ser>
          <c:idx val="1"/>
          <c:order val="1"/>
          <c:tx>
            <c:strRef>
              <c:f>Analysis!$C$19</c:f>
              <c:strCache>
                <c:ptCount val="1"/>
                <c:pt idx="0">
                  <c:v>Outgoing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Analysis!$A$20:$A$34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Analysis!$C$20:$C$34</c:f>
              <c:numCache>
                <c:formatCode>_(* #,##0.00_);_(* \(#,##0.00\);_(* "-"??_);_(@_)</c:formatCode>
                <c:ptCount val="15"/>
                <c:pt idx="0">
                  <c:v>27.35</c:v>
                </c:pt>
                <c:pt idx="1">
                  <c:v>34.5</c:v>
                </c:pt>
                <c:pt idx="2">
                  <c:v>34.549999999999997</c:v>
                </c:pt>
                <c:pt idx="3">
                  <c:v>33.18</c:v>
                </c:pt>
                <c:pt idx="4">
                  <c:v>31.64</c:v>
                </c:pt>
                <c:pt idx="5">
                  <c:v>22.82</c:v>
                </c:pt>
                <c:pt idx="6">
                  <c:v>26.41</c:v>
                </c:pt>
                <c:pt idx="7">
                  <c:v>28.8</c:v>
                </c:pt>
                <c:pt idx="8">
                  <c:v>26.53</c:v>
                </c:pt>
                <c:pt idx="9">
                  <c:v>25.8</c:v>
                </c:pt>
                <c:pt idx="10">
                  <c:v>34.700000000000003</c:v>
                </c:pt>
                <c:pt idx="11">
                  <c:v>35.97</c:v>
                </c:pt>
                <c:pt idx="12">
                  <c:v>28.31</c:v>
                </c:pt>
                <c:pt idx="13">
                  <c:v>35.06</c:v>
                </c:pt>
                <c:pt idx="1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1B-E442-B2ED-B91FA6C97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3416383"/>
        <c:axId val="1303517343"/>
      </c:barChart>
      <c:catAx>
        <c:axId val="132341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3517343"/>
        <c:crosses val="autoZero"/>
        <c:auto val="1"/>
        <c:lblAlgn val="ctr"/>
        <c:lblOffset val="100"/>
        <c:noMultiLvlLbl val="0"/>
      </c:catAx>
      <c:valAx>
        <c:axId val="130351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416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High</a:t>
            </a:r>
            <a:r>
              <a:rPr lang="en-GB" baseline="0"/>
              <a:t> Speeds By Location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Analysis!$B$37</c:f>
              <c:strCache>
                <c:ptCount val="1"/>
                <c:pt idx="0">
                  <c:v>Ingoing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Analysis!$A$38:$A$52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Analysis!$B$38:$B$52</c:f>
              <c:numCache>
                <c:formatCode>General</c:formatCode>
                <c:ptCount val="15"/>
                <c:pt idx="0">
                  <c:v>62</c:v>
                </c:pt>
                <c:pt idx="1">
                  <c:v>76</c:v>
                </c:pt>
                <c:pt idx="2">
                  <c:v>69</c:v>
                </c:pt>
                <c:pt idx="3">
                  <c:v>71</c:v>
                </c:pt>
                <c:pt idx="4">
                  <c:v>80</c:v>
                </c:pt>
                <c:pt idx="5">
                  <c:v>66</c:v>
                </c:pt>
                <c:pt idx="6">
                  <c:v>72</c:v>
                </c:pt>
                <c:pt idx="7">
                  <c:v>47</c:v>
                </c:pt>
                <c:pt idx="8">
                  <c:v>50</c:v>
                </c:pt>
                <c:pt idx="9">
                  <c:v>46</c:v>
                </c:pt>
                <c:pt idx="10">
                  <c:v>68</c:v>
                </c:pt>
                <c:pt idx="11">
                  <c:v>57</c:v>
                </c:pt>
                <c:pt idx="12">
                  <c:v>66</c:v>
                </c:pt>
                <c:pt idx="13">
                  <c:v>71</c:v>
                </c:pt>
                <c:pt idx="1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1-9948-89E8-E6F224BB6042}"/>
            </c:ext>
          </c:extLst>
        </c:ser>
        <c:ser>
          <c:idx val="1"/>
          <c:order val="1"/>
          <c:tx>
            <c:strRef>
              <c:f>Analysis!$C$37</c:f>
              <c:strCache>
                <c:ptCount val="1"/>
                <c:pt idx="0">
                  <c:v>Outgoing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Analysis!$A$38:$A$52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Analysis!$C$38:$C$52</c:f>
              <c:numCache>
                <c:formatCode>General</c:formatCode>
                <c:ptCount val="15"/>
                <c:pt idx="0">
                  <c:v>91</c:v>
                </c:pt>
                <c:pt idx="1">
                  <c:v>78</c:v>
                </c:pt>
                <c:pt idx="2">
                  <c:v>73</c:v>
                </c:pt>
                <c:pt idx="3">
                  <c:v>65</c:v>
                </c:pt>
                <c:pt idx="4">
                  <c:v>66</c:v>
                </c:pt>
                <c:pt idx="5">
                  <c:v>63</c:v>
                </c:pt>
                <c:pt idx="6">
                  <c:v>62</c:v>
                </c:pt>
                <c:pt idx="7">
                  <c:v>57</c:v>
                </c:pt>
                <c:pt idx="8">
                  <c:v>56</c:v>
                </c:pt>
                <c:pt idx="9">
                  <c:v>60</c:v>
                </c:pt>
                <c:pt idx="10">
                  <c:v>85</c:v>
                </c:pt>
                <c:pt idx="11">
                  <c:v>83</c:v>
                </c:pt>
                <c:pt idx="12">
                  <c:v>60</c:v>
                </c:pt>
                <c:pt idx="13">
                  <c:v>86</c:v>
                </c:pt>
                <c:pt idx="1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1-9948-89E8-E6F224BB6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3471535"/>
        <c:axId val="1321556111"/>
      </c:barChart>
      <c:catAx>
        <c:axId val="132347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556111"/>
        <c:crosses val="autoZero"/>
        <c:auto val="1"/>
        <c:lblAlgn val="ctr"/>
        <c:lblOffset val="100"/>
        <c:noMultiLvlLbl val="0"/>
      </c:catAx>
      <c:valAx>
        <c:axId val="1321556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471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Volume</a:t>
            </a:r>
            <a:r>
              <a:rPr lang="en-GB" baseline="0"/>
              <a:t> of Traffic By Location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Analysis!$B$55</c:f>
              <c:strCache>
                <c:ptCount val="1"/>
                <c:pt idx="0">
                  <c:v>Ingoing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Analysis!$A$56:$A$70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Analysis!$B$56:$B$70</c:f>
              <c:numCache>
                <c:formatCode>General</c:formatCode>
                <c:ptCount val="15"/>
                <c:pt idx="0">
                  <c:v>6493</c:v>
                </c:pt>
                <c:pt idx="1">
                  <c:v>7897</c:v>
                </c:pt>
                <c:pt idx="2">
                  <c:v>9519</c:v>
                </c:pt>
                <c:pt idx="3">
                  <c:v>8428</c:v>
                </c:pt>
                <c:pt idx="4">
                  <c:v>9862</c:v>
                </c:pt>
                <c:pt idx="5">
                  <c:v>5397</c:v>
                </c:pt>
                <c:pt idx="6">
                  <c:v>21095</c:v>
                </c:pt>
                <c:pt idx="7">
                  <c:v>4494</c:v>
                </c:pt>
                <c:pt idx="8">
                  <c:v>9820</c:v>
                </c:pt>
                <c:pt idx="9">
                  <c:v>10337</c:v>
                </c:pt>
                <c:pt idx="10">
                  <c:v>9618</c:v>
                </c:pt>
                <c:pt idx="11">
                  <c:v>4880</c:v>
                </c:pt>
                <c:pt idx="12">
                  <c:v>15636</c:v>
                </c:pt>
                <c:pt idx="13">
                  <c:v>12066</c:v>
                </c:pt>
                <c:pt idx="14">
                  <c:v>8469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6-5A4E-82C8-7BBDC08906EC}"/>
            </c:ext>
          </c:extLst>
        </c:ser>
        <c:ser>
          <c:idx val="1"/>
          <c:order val="1"/>
          <c:tx>
            <c:strRef>
              <c:f>Analysis!$C$55</c:f>
              <c:strCache>
                <c:ptCount val="1"/>
                <c:pt idx="0">
                  <c:v>Outgoing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Analysis!$A$56:$A$70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Analysis!$C$56:$C$70</c:f>
              <c:numCache>
                <c:formatCode>General</c:formatCode>
                <c:ptCount val="15"/>
                <c:pt idx="0">
                  <c:v>6975</c:v>
                </c:pt>
                <c:pt idx="1">
                  <c:v>7203</c:v>
                </c:pt>
                <c:pt idx="2">
                  <c:v>9776</c:v>
                </c:pt>
                <c:pt idx="3">
                  <c:v>7980</c:v>
                </c:pt>
                <c:pt idx="4">
                  <c:v>11549</c:v>
                </c:pt>
                <c:pt idx="5">
                  <c:v>4937</c:v>
                </c:pt>
                <c:pt idx="6">
                  <c:v>19963</c:v>
                </c:pt>
                <c:pt idx="7">
                  <c:v>14445</c:v>
                </c:pt>
                <c:pt idx="8">
                  <c:v>10294</c:v>
                </c:pt>
                <c:pt idx="9">
                  <c:v>10316</c:v>
                </c:pt>
                <c:pt idx="10">
                  <c:v>8848</c:v>
                </c:pt>
                <c:pt idx="11">
                  <c:v>9283</c:v>
                </c:pt>
                <c:pt idx="12">
                  <c:v>17388</c:v>
                </c:pt>
                <c:pt idx="13">
                  <c:v>13629</c:v>
                </c:pt>
                <c:pt idx="14">
                  <c:v>8616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6-5A4E-82C8-7BBDC0890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4291535"/>
        <c:axId val="1321736879"/>
      </c:barChart>
      <c:catAx>
        <c:axId val="132429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1736879"/>
        <c:crosses val="autoZero"/>
        <c:auto val="1"/>
        <c:lblAlgn val="ctr"/>
        <c:lblOffset val="100"/>
        <c:noMultiLvlLbl val="0"/>
      </c:catAx>
      <c:valAx>
        <c:axId val="1321736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291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Analysis!$B$73</c:f>
              <c:strCache>
                <c:ptCount val="1"/>
                <c:pt idx="0">
                  <c:v>Max vehicles per hour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Analysis!$A$74:$A$88</c:f>
              <c:strCache>
                <c:ptCount val="15"/>
                <c:pt idx="0">
                  <c:v>1 - H2 Mar</c:v>
                </c:pt>
                <c:pt idx="1">
                  <c:v>1 - H1 Apr</c:v>
                </c:pt>
                <c:pt idx="2">
                  <c:v>1 - H2 Aug</c:v>
                </c:pt>
                <c:pt idx="3">
                  <c:v>2 - H1 Feb</c:v>
                </c:pt>
                <c:pt idx="4">
                  <c:v>2 - H1 June</c:v>
                </c:pt>
                <c:pt idx="5">
                  <c:v>3 - H2 Feb</c:v>
                </c:pt>
                <c:pt idx="6">
                  <c:v>3 - H1 May</c:v>
                </c:pt>
                <c:pt idx="7">
                  <c:v>3 - H1 Aug</c:v>
                </c:pt>
                <c:pt idx="8">
                  <c:v>4 - H2 Jan</c:v>
                </c:pt>
                <c:pt idx="9">
                  <c:v>4 - H2 June</c:v>
                </c:pt>
                <c:pt idx="10">
                  <c:v>5 - H2 Apr</c:v>
                </c:pt>
                <c:pt idx="11">
                  <c:v>5 - H1 July</c:v>
                </c:pt>
                <c:pt idx="12">
                  <c:v>6 - H1 Mar</c:v>
                </c:pt>
                <c:pt idx="13">
                  <c:v>6 - H2 May</c:v>
                </c:pt>
                <c:pt idx="14">
                  <c:v>7 - H2 July</c:v>
                </c:pt>
              </c:strCache>
            </c:strRef>
          </c:cat>
          <c:val>
            <c:numRef>
              <c:f>Analysis!$B$74:$B$88</c:f>
              <c:numCache>
                <c:formatCode>General</c:formatCode>
                <c:ptCount val="15"/>
                <c:pt idx="0">
                  <c:v>61</c:v>
                </c:pt>
                <c:pt idx="1">
                  <c:v>79</c:v>
                </c:pt>
                <c:pt idx="2">
                  <c:v>68</c:v>
                </c:pt>
                <c:pt idx="3">
                  <c:v>85</c:v>
                </c:pt>
                <c:pt idx="4">
                  <c:v>85</c:v>
                </c:pt>
                <c:pt idx="5">
                  <c:v>115</c:v>
                </c:pt>
                <c:pt idx="6">
                  <c:v>156</c:v>
                </c:pt>
                <c:pt idx="7">
                  <c:v>82</c:v>
                </c:pt>
                <c:pt idx="8">
                  <c:v>82</c:v>
                </c:pt>
                <c:pt idx="9">
                  <c:v>85</c:v>
                </c:pt>
                <c:pt idx="10">
                  <c:v>76</c:v>
                </c:pt>
                <c:pt idx="11">
                  <c:v>44</c:v>
                </c:pt>
                <c:pt idx="12">
                  <c:v>167</c:v>
                </c:pt>
                <c:pt idx="13">
                  <c:v>76</c:v>
                </c:pt>
                <c:pt idx="1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0C-5742-9C27-22BD2C107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266767"/>
        <c:axId val="216547071"/>
      </c:barChart>
      <c:catAx>
        <c:axId val="185266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547071"/>
        <c:crosses val="autoZero"/>
        <c:auto val="1"/>
        <c:lblAlgn val="ctr"/>
        <c:lblOffset val="100"/>
        <c:noMultiLvlLbl val="0"/>
      </c:catAx>
      <c:valAx>
        <c:axId val="21654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66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9FD1-AA18-0CFF-8A81-18B770567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AC283-6F7F-FD4B-7D12-D37F73B20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9A3A6-51B7-F7D8-EFBD-2F8B4A9A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4F600-C270-9234-10FC-408E81AF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CFC2-F08F-5114-DE10-2D06079B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2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0E24-B7B0-898A-A07C-5FDA5F8D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44CF0-8085-34F4-E4C6-B65802F4B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C2DB3-FE98-267E-39B9-C789564D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60A21-A6D2-EE61-C2AB-D6431BD2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80E64-874E-3121-8870-71D7BD74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1409B-F5AC-49E5-0292-7821ED417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84DAE-9520-E009-0213-3A84B9ED9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B12D9-6999-DB16-1184-6B1207CA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982E1-9D69-9B57-7F43-1EE7AACB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AFB4-8A46-BEC3-287F-0D052E11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82134-DF6B-BF78-A8E3-186518AD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90EA-7B3E-FEF6-849B-768AD08B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BD754-3243-7688-2B97-4CB03F3C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645B9-26CA-9EC3-A3B2-85124F34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E2CE6-3F3C-D8A3-BFAB-68FECE3D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1D15-57E6-9CAA-180C-D9B76F01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9CB6-6AD0-CBAF-9353-4B4CB31D0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4181-924D-473C-3001-AAD8C05E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709E-618E-8E9A-02EA-2256B7F2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16F7-D021-32A9-142E-0C5033F5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8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EBF8-CFFC-D25F-8FAD-77BE7049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0FD19-EB23-E865-07E1-A06E27FB2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E3001-A245-B1DB-30C6-B25FECD1E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E0082-BE7B-72DC-B3EE-56ADDF26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B4ACF-CD7A-0554-C41E-03486E39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21D6C-2A37-0866-C4E0-80E844F7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F60F-63DE-BE4D-4CE5-C6C43D781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F508F-A568-61B4-787B-CAFF69AE1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C0EC5-969B-2B68-72B4-10ECF2CB5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EACA2-C540-BD2D-E60B-BA8EDB44A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97863-4D1E-B593-E65A-B016EEB7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37732-BBB1-BC3E-0765-8ABCF34F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45C45-F3DB-F7D5-C378-6D220A8B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489612-F117-3ADF-83FD-16F48A7F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7819-C728-FCCD-EB57-4CA9526A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3D085-5970-8605-4AC3-CAB02F1F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D1CA6-3D1D-9737-ACE6-A670C120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183FE-F9B4-D52A-0F0D-3546927E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CFD30A-B770-2B21-D460-B12988E2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49C2B-18AA-9DBE-795F-BC009614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DA2D6-9CFD-884D-8D61-34ED2947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FFFC-8604-FF89-A9EA-B76E85E3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6D1CC-F6C7-777D-CBFA-91CEE06D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F06DE-A861-42FE-4B88-6D2CF2DF1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0DA5D-07C3-3857-0591-CAEDD368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4A8C-3B19-8FEE-B5C5-17A8146E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39ACC-1E31-F703-2C1C-B49EDB8A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4AD6-0E5A-1A06-2393-8C0600AB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80395-F5C1-6413-6A5A-D347C336F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FB58A-51AE-6C6D-FDE3-145F207C0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9E95A-DA1D-38A2-768E-0A4C58FA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78E78-B679-521E-8D3C-33A3E1924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17151-7953-4A03-60C9-A7590D1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59B2C-CFC7-18E1-3664-7C3C2E56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C9422-3155-4B34-8399-8F2BDB919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DD2CA-15DF-147C-5946-2ACD52224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3FA3-CEB7-1C4C-98B0-20B7574314C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615FB-E0C9-FC89-C600-54D31E3D8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D9F14-348B-898F-B965-F6D5F32F6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0CB8-E1BE-1141-B3F8-DCF084BE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5515FF-05D2-7815-B67B-5D71E783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32" y="69698"/>
            <a:ext cx="9144000" cy="619234"/>
          </a:xfrm>
        </p:spPr>
        <p:txBody>
          <a:bodyPr/>
          <a:lstStyle/>
          <a:p>
            <a:pPr algn="l"/>
            <a:r>
              <a:rPr lang="en-US" dirty="0"/>
              <a:t>SID Analysis – Site Locations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CD36F9-A877-252D-7E28-B085AF661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335786"/>
              </p:ext>
            </p:extLst>
          </p:nvPr>
        </p:nvGraphicFramePr>
        <p:xfrm>
          <a:off x="1290181" y="1052186"/>
          <a:ext cx="8304756" cy="434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9972">
                  <a:extLst>
                    <a:ext uri="{9D8B030D-6E8A-4147-A177-3AD203B41FA5}">
                      <a16:colId xmlns:a16="http://schemas.microsoft.com/office/drawing/2014/main" val="4308492"/>
                    </a:ext>
                  </a:extLst>
                </a:gridCol>
                <a:gridCol w="1717392">
                  <a:extLst>
                    <a:ext uri="{9D8B030D-6E8A-4147-A177-3AD203B41FA5}">
                      <a16:colId xmlns:a16="http://schemas.microsoft.com/office/drawing/2014/main" val="562702582"/>
                    </a:ext>
                  </a:extLst>
                </a:gridCol>
                <a:gridCol w="1717392">
                  <a:extLst>
                    <a:ext uri="{9D8B030D-6E8A-4147-A177-3AD203B41FA5}">
                      <a16:colId xmlns:a16="http://schemas.microsoft.com/office/drawing/2014/main" val="2205497105"/>
                    </a:ext>
                  </a:extLst>
                </a:gridCol>
              </a:tblGrid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Barleymow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65834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Chatter Alley, Forge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848700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Pilcot Hill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3231686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Pilcot Cottages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31798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Ormersfield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24898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Grace Gardens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61921"/>
                  </a:ext>
                </a:extLst>
              </a:tr>
              <a:tr h="620933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Tundry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236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6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A1FB-6AFF-88F8-CF2D-5F47B87E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3" y="18255"/>
            <a:ext cx="10515600" cy="808463"/>
          </a:xfrm>
        </p:spPr>
        <p:txBody>
          <a:bodyPr>
            <a:normAutofit/>
          </a:bodyPr>
          <a:lstStyle/>
          <a:p>
            <a:r>
              <a:rPr lang="en-US" sz="3200" dirty="0"/>
              <a:t>Average Speed By Site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ED7E-8233-3507-A03A-A9DAC958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032" y="1052186"/>
            <a:ext cx="3637767" cy="5124777"/>
          </a:xfrm>
        </p:spPr>
        <p:txBody>
          <a:bodyPr/>
          <a:lstStyle/>
          <a:p>
            <a:r>
              <a:rPr lang="en-US" dirty="0"/>
              <a:t>Highest average speeds by </a:t>
            </a:r>
            <a:r>
              <a:rPr lang="en-US" dirty="0" err="1"/>
              <a:t>Ormersfield</a:t>
            </a:r>
            <a:endParaRPr lang="en-US" dirty="0"/>
          </a:p>
          <a:p>
            <a:r>
              <a:rPr lang="en-US" dirty="0"/>
              <a:t>Average speeds are below speed limits across Parish</a:t>
            </a:r>
          </a:p>
          <a:p>
            <a:r>
              <a:rPr lang="en-US" dirty="0"/>
              <a:t>Speeds look to be going up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4A2D6B0-FB2A-5528-0A31-2FEE803EEA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579733"/>
              </p:ext>
            </p:extLst>
          </p:nvPr>
        </p:nvGraphicFramePr>
        <p:xfrm>
          <a:off x="427973" y="1052185"/>
          <a:ext cx="6386186" cy="480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22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A1FB-6AFF-88F8-CF2D-5F47B87E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3" y="18255"/>
            <a:ext cx="10515600" cy="808463"/>
          </a:xfrm>
        </p:spPr>
        <p:txBody>
          <a:bodyPr>
            <a:normAutofit/>
          </a:bodyPr>
          <a:lstStyle/>
          <a:p>
            <a:r>
              <a:rPr lang="en-US" sz="3200" dirty="0"/>
              <a:t>High Speed By Site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ED7E-8233-3507-A03A-A9DAC958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032" y="1052186"/>
            <a:ext cx="3637767" cy="5124777"/>
          </a:xfrm>
        </p:spPr>
        <p:txBody>
          <a:bodyPr/>
          <a:lstStyle/>
          <a:p>
            <a:r>
              <a:rPr lang="en-US" dirty="0"/>
              <a:t>Every site has high speeds well over limits</a:t>
            </a:r>
          </a:p>
          <a:p>
            <a:r>
              <a:rPr lang="en-US" dirty="0"/>
              <a:t>Leaving village = higher speeds</a:t>
            </a:r>
          </a:p>
          <a:p>
            <a:r>
              <a:rPr lang="en-US" dirty="0"/>
              <a:t>Highest speeds are trending down over time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9241256-F5C1-876C-0F71-E0BF6C6DE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90904"/>
              </p:ext>
            </p:extLst>
          </p:nvPr>
        </p:nvGraphicFramePr>
        <p:xfrm>
          <a:off x="415446" y="1193103"/>
          <a:ext cx="6022931" cy="471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98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A1FB-6AFF-88F8-CF2D-5F47B87E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3" y="18255"/>
            <a:ext cx="10515600" cy="808463"/>
          </a:xfrm>
        </p:spPr>
        <p:txBody>
          <a:bodyPr>
            <a:normAutofit/>
          </a:bodyPr>
          <a:lstStyle/>
          <a:p>
            <a:r>
              <a:rPr lang="en-US" sz="3200" dirty="0"/>
              <a:t>Traffic Volume By Site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ED7E-8233-3507-A03A-A9DAC958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032" y="1052186"/>
            <a:ext cx="3637767" cy="5124777"/>
          </a:xfrm>
        </p:spPr>
        <p:txBody>
          <a:bodyPr/>
          <a:lstStyle/>
          <a:p>
            <a:r>
              <a:rPr lang="en-US" dirty="0" err="1"/>
              <a:t>Pilcot</a:t>
            </a:r>
            <a:r>
              <a:rPr lang="en-US" dirty="0"/>
              <a:t> Hill &amp; </a:t>
            </a:r>
            <a:r>
              <a:rPr lang="en-US" dirty="0" err="1"/>
              <a:t>Pilcot</a:t>
            </a:r>
            <a:r>
              <a:rPr lang="en-US" dirty="0"/>
              <a:t> Villages are biggest volumes – </a:t>
            </a:r>
            <a:r>
              <a:rPr lang="en-US" dirty="0" err="1"/>
              <a:t>centre</a:t>
            </a:r>
            <a:r>
              <a:rPr lang="en-US" dirty="0"/>
              <a:t> of village</a:t>
            </a:r>
          </a:p>
          <a:p>
            <a:r>
              <a:rPr lang="en-US" dirty="0"/>
              <a:t>Aug volumes materially down on </a:t>
            </a:r>
            <a:r>
              <a:rPr lang="en-US" dirty="0" err="1"/>
              <a:t>Pilcot</a:t>
            </a:r>
            <a:r>
              <a:rPr lang="en-US" dirty="0"/>
              <a:t> Hill, but up slightly up at </a:t>
            </a:r>
            <a:r>
              <a:rPr lang="en-US" dirty="0" err="1"/>
              <a:t>Barleymow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635871F-0CA6-899A-42FB-97940B8D06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586813"/>
              </p:ext>
            </p:extLst>
          </p:nvPr>
        </p:nvGraphicFramePr>
        <p:xfrm>
          <a:off x="822543" y="1052186"/>
          <a:ext cx="5064690" cy="453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30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A1FB-6AFF-88F8-CF2D-5F47B87E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3" y="18255"/>
            <a:ext cx="10515600" cy="808463"/>
          </a:xfrm>
        </p:spPr>
        <p:txBody>
          <a:bodyPr>
            <a:normAutofit/>
          </a:bodyPr>
          <a:lstStyle/>
          <a:p>
            <a:r>
              <a:rPr lang="en-US" sz="3200" dirty="0"/>
              <a:t>Traffic Flow By Site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ED7E-8233-3507-A03A-A9DAC958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032" y="1052186"/>
            <a:ext cx="3637767" cy="5124777"/>
          </a:xfrm>
        </p:spPr>
        <p:txBody>
          <a:bodyPr/>
          <a:lstStyle/>
          <a:p>
            <a:r>
              <a:rPr lang="en-US" dirty="0"/>
              <a:t>Highest average volumes in Spring</a:t>
            </a:r>
          </a:p>
          <a:p>
            <a:r>
              <a:rPr lang="en-US" dirty="0"/>
              <a:t>Otherwise pretty consistent </a:t>
            </a:r>
            <a:r>
              <a:rPr lang="en-US"/>
              <a:t>across Parish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47B2C6-6E39-092C-B5EC-DA4F3494F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678409"/>
              </p:ext>
            </p:extLst>
          </p:nvPr>
        </p:nvGraphicFramePr>
        <p:xfrm>
          <a:off x="581024" y="1052185"/>
          <a:ext cx="5732093" cy="480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0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A1FB-6AFF-88F8-CF2D-5F47B87E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3" y="18255"/>
            <a:ext cx="10515600" cy="808463"/>
          </a:xfrm>
        </p:spPr>
        <p:txBody>
          <a:bodyPr>
            <a:normAutofit/>
          </a:bodyPr>
          <a:lstStyle/>
          <a:p>
            <a:r>
              <a:rPr lang="en-US" sz="3200" dirty="0"/>
              <a:t>Conclusions &amp;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5ED7E-8233-3507-A03A-A9DAC958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12" y="1052186"/>
            <a:ext cx="10915388" cy="5124777"/>
          </a:xfrm>
        </p:spPr>
        <p:txBody>
          <a:bodyPr/>
          <a:lstStyle/>
          <a:p>
            <a:r>
              <a:rPr lang="en-US" dirty="0"/>
              <a:t>Biggest issue is top speeds</a:t>
            </a:r>
          </a:p>
          <a:p>
            <a:r>
              <a:rPr lang="en-US" dirty="0"/>
              <a:t>An issue across the Parish</a:t>
            </a:r>
          </a:p>
          <a:p>
            <a:r>
              <a:rPr lang="en-US" dirty="0"/>
              <a:t>Seem to be trending down after introduction SIDs; need to continue monitoring</a:t>
            </a:r>
          </a:p>
          <a:p>
            <a:r>
              <a:rPr lang="en-US" dirty="0"/>
              <a:t>Doesn’t seem to be that much reduction in traffic during school holidays</a:t>
            </a:r>
          </a:p>
          <a:p>
            <a:endParaRPr lang="en-US" dirty="0"/>
          </a:p>
          <a:p>
            <a:r>
              <a:rPr lang="en-US" dirty="0"/>
              <a:t>Continue monitoring &amp; compiling data</a:t>
            </a:r>
          </a:p>
          <a:p>
            <a:r>
              <a:rPr lang="en-US" dirty="0"/>
              <a:t>Trial blind data collection after school holidays</a:t>
            </a:r>
          </a:p>
        </p:txBody>
      </p:sp>
    </p:spTree>
    <p:extLst>
      <p:ext uri="{BB962C8B-B14F-4D97-AF65-F5344CB8AC3E}">
        <p14:creationId xmlns:p14="http://schemas.microsoft.com/office/powerpoint/2010/main" val="226040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Average Speed By Site Over Time</vt:lpstr>
      <vt:lpstr>High Speed By Site Over Time</vt:lpstr>
      <vt:lpstr>Traffic Volume By Site Over Time</vt:lpstr>
      <vt:lpstr>Traffic Flow By Site Over Time</vt:lpstr>
      <vt:lpstr>Conclusions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Miles</dc:creator>
  <cp:lastModifiedBy>Dogmersfield Clerk</cp:lastModifiedBy>
  <cp:revision>3</cp:revision>
  <dcterms:created xsi:type="dcterms:W3CDTF">2023-08-31T10:13:52Z</dcterms:created>
  <dcterms:modified xsi:type="dcterms:W3CDTF">2023-09-11T16:18:11Z</dcterms:modified>
</cp:coreProperties>
</file>